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1d74a1f48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1d74a1f48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1d74a1f48_1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1d74a1f48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9a000b1522_1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9a000b1522_1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1d74a1f48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1d74a1f48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1d74a1f48_1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1d74a1f48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1d74a1f48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1d74a1f48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1d74a1f48_1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1d74a1f48_1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itle">
  <p:cSld name="TITLE_ONLY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11"/>
          <p:cNvSpPr txBox="1"/>
          <p:nvPr>
            <p:ph idx="1" type="subTitle"/>
          </p:nvPr>
        </p:nvSpPr>
        <p:spPr>
          <a:xfrm>
            <a:off x="685800" y="2179341"/>
            <a:ext cx="7772400" cy="7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None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ancy Section Title">
  <p:cSld name="CUSTOM">
    <p:bg>
      <p:bgPr>
        <a:solidFill>
          <a:srgbClr val="351C75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219700" y="2287400"/>
            <a:ext cx="6523800" cy="5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idx="2" type="title"/>
          </p:nvPr>
        </p:nvSpPr>
        <p:spPr>
          <a:xfrm>
            <a:off x="219700" y="499975"/>
            <a:ext cx="6523800" cy="178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3" type="title"/>
          </p:nvPr>
        </p:nvSpPr>
        <p:spPr>
          <a:xfrm>
            <a:off x="219700" y="2856225"/>
            <a:ext cx="6523800" cy="17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deas">
  <p:cSld name="CUSTOM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2" type="title"/>
          </p:nvPr>
        </p:nvSpPr>
        <p:spPr>
          <a:xfrm>
            <a:off x="537475" y="305568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deas">
  <p:cSld name="CUSTOM_1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537475" y="618338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2" type="title"/>
          </p:nvPr>
        </p:nvSpPr>
        <p:spPr>
          <a:xfrm>
            <a:off x="537475" y="33494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5"/>
          <p:cNvSpPr txBox="1"/>
          <p:nvPr>
            <p:ph idx="3" type="title"/>
          </p:nvPr>
        </p:nvSpPr>
        <p:spPr>
          <a:xfrm>
            <a:off x="537475" y="1983875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ral Idea">
  <p:cSld name="CUSTOM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537475" y="868313"/>
            <a:ext cx="8069100" cy="13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per Card">
  <p:cSld name="CUSTOM_2">
    <p:bg>
      <p:bgPr>
        <a:solidFill>
          <a:srgbClr val="EFEFE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inM98rrT.png" id="66" name="Google Shape;6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12450" y="1101425"/>
            <a:ext cx="6784150" cy="29406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7"/>
          <p:cNvSpPr txBox="1"/>
          <p:nvPr>
            <p:ph type="title"/>
          </p:nvPr>
        </p:nvSpPr>
        <p:spPr>
          <a:xfrm>
            <a:off x="1359335" y="1236350"/>
            <a:ext cx="6455700" cy="3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b="0"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b="0"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b="0"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b="0"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b="0"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b="0"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b="0"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b="0" sz="1800"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359326" y="1528736"/>
            <a:ext cx="6455700" cy="22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lendar">
  <p:cSld name="CUSTOM_3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Google Shape;71;p18"/>
          <p:cNvCxnSpPr/>
          <p:nvPr/>
        </p:nvCxnSpPr>
        <p:spPr>
          <a:xfrm>
            <a:off x="3048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2" name="Google Shape;72;p18"/>
          <p:cNvCxnSpPr/>
          <p:nvPr/>
        </p:nvCxnSpPr>
        <p:spPr>
          <a:xfrm>
            <a:off x="6096000" y="0"/>
            <a:ext cx="0" cy="51426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3" name="Google Shape;73;p18"/>
          <p:cNvCxnSpPr/>
          <p:nvPr/>
        </p:nvCxnSpPr>
        <p:spPr>
          <a:xfrm>
            <a:off x="0" y="128587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4" name="Google Shape;74;p18"/>
          <p:cNvCxnSpPr/>
          <p:nvPr/>
        </p:nvCxnSpPr>
        <p:spPr>
          <a:xfrm>
            <a:off x="0" y="3857625"/>
            <a:ext cx="91458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5" name="Google Shape;75;p18"/>
          <p:cNvCxnSpPr/>
          <p:nvPr/>
        </p:nvCxnSpPr>
        <p:spPr>
          <a:xfrm>
            <a:off x="0" y="25717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6" name="Google Shape;76;p18"/>
          <p:cNvSpPr txBox="1"/>
          <p:nvPr/>
        </p:nvSpPr>
        <p:spPr>
          <a:xfrm>
            <a:off x="1751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January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8"/>
          <p:cNvSpPr txBox="1"/>
          <p:nvPr/>
        </p:nvSpPr>
        <p:spPr>
          <a:xfrm>
            <a:off x="47994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February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" name="Google Shape;78;p18"/>
          <p:cNvSpPr txBox="1"/>
          <p:nvPr/>
        </p:nvSpPr>
        <p:spPr>
          <a:xfrm>
            <a:off x="7849200" y="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March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" name="Google Shape;79;p18"/>
          <p:cNvSpPr txBox="1"/>
          <p:nvPr/>
        </p:nvSpPr>
        <p:spPr>
          <a:xfrm>
            <a:off x="1751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April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" name="Google Shape;80;p18"/>
          <p:cNvSpPr txBox="1"/>
          <p:nvPr/>
        </p:nvSpPr>
        <p:spPr>
          <a:xfrm>
            <a:off x="47994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May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" name="Google Shape;81;p18"/>
          <p:cNvSpPr txBox="1"/>
          <p:nvPr/>
        </p:nvSpPr>
        <p:spPr>
          <a:xfrm>
            <a:off x="7849200" y="128587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June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" name="Google Shape;82;p18"/>
          <p:cNvSpPr txBox="1"/>
          <p:nvPr/>
        </p:nvSpPr>
        <p:spPr>
          <a:xfrm>
            <a:off x="1751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July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" name="Google Shape;83;p18"/>
          <p:cNvSpPr txBox="1"/>
          <p:nvPr/>
        </p:nvSpPr>
        <p:spPr>
          <a:xfrm>
            <a:off x="47994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August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4" name="Google Shape;84;p18"/>
          <p:cNvSpPr txBox="1"/>
          <p:nvPr/>
        </p:nvSpPr>
        <p:spPr>
          <a:xfrm>
            <a:off x="7849200" y="2571750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September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" name="Google Shape;85;p18"/>
          <p:cNvSpPr txBox="1"/>
          <p:nvPr/>
        </p:nvSpPr>
        <p:spPr>
          <a:xfrm>
            <a:off x="1751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October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47994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November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7849200" y="3857625"/>
            <a:ext cx="12966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December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riller Source">
  <p:cSld name="TITLE_ONLY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username = input()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username == "service":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cmd_code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cmd_code == 7: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crash()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"Unknown command".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passcode = atoi(input())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passcode &lt; 10000: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print "Invalid passcode!"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else: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auth(username, passcode)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print "Exiting..."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exit()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toi source">
  <p:cSld name="TITLE_ONLY_2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3432825" y="205975"/>
            <a:ext cx="52539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20"/>
          <p:cNvSpPr txBox="1"/>
          <p:nvPr/>
        </p:nvSpPr>
        <p:spPr>
          <a:xfrm>
            <a:off x="223425" y="308250"/>
            <a:ext cx="3209400" cy="45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def atoi(s):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n = 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for c in s: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if   c == '0': n = n*10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'1': n = n*10 + 1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'2': n = n*10 + 2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'3': n = n*10 + 3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'4': n = n*10 + 4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'5': n = n*10 + 5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'6': n = n*10 + 6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'7': n = n*10 + 7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'8': n = n*10 + 8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elif c == '9': n = n*10 + 9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else: break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return 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alysis Options">
  <p:cSld name="TITLE_AND_TWO_COLUMNS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1"/>
          <p:cNvSpPr txBox="1"/>
          <p:nvPr/>
        </p:nvSpPr>
        <p:spPr>
          <a:xfrm>
            <a:off x="2508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Specification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should hold about the program?</a:t>
            </a: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Logical Properties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Absence of Crashes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Type Safety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Efficiency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Memory Safety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Information Disclosure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Authentication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9" name="Google Shape;99;p21"/>
          <p:cNvSpPr txBox="1"/>
          <p:nvPr/>
        </p:nvSpPr>
        <p:spPr>
          <a:xfrm>
            <a:off x="6063675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Technique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will we achieve the goal?</a:t>
            </a:r>
            <a:br>
              <a:rPr lang="en" sz="1800"/>
            </a:br>
            <a:br>
              <a:rPr lang="en" sz="1800"/>
            </a:b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Manual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Symbolic Execution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Abstract Interpretation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Fuzzing</a:t>
            </a:r>
            <a:endParaRPr sz="1800"/>
          </a:p>
        </p:txBody>
      </p:sp>
      <p:sp>
        <p:nvSpPr>
          <p:cNvPr id="100" name="Google Shape;100;p21"/>
          <p:cNvSpPr txBox="1"/>
          <p:nvPr/>
        </p:nvSpPr>
        <p:spPr>
          <a:xfrm>
            <a:off x="3157350" y="241575"/>
            <a:ext cx="2829300" cy="4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Goal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do we want to achieve regarding the specification?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Verification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Testing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Transformation</a:t>
            </a:r>
            <a:endParaRPr sz="1800"/>
          </a:p>
        </p:txBody>
      </p:sp>
      <p:cxnSp>
        <p:nvCxnSpPr>
          <p:cNvPr id="101" name="Google Shape;101;p21"/>
          <p:cNvCxnSpPr/>
          <p:nvPr/>
        </p:nvCxnSpPr>
        <p:spPr>
          <a:xfrm>
            <a:off x="3080325" y="309100"/>
            <a:ext cx="0" cy="4684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21"/>
          <p:cNvCxnSpPr/>
          <p:nvPr/>
        </p:nvCxnSpPr>
        <p:spPr>
          <a:xfrm>
            <a:off x="5986650" y="309100"/>
            <a:ext cx="0" cy="4684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21"/>
          <p:cNvCxnSpPr/>
          <p:nvPr/>
        </p:nvCxnSpPr>
        <p:spPr>
          <a:xfrm rot="10800000">
            <a:off x="346650" y="2154518"/>
            <a:ext cx="84507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Four_Boxes">
  <p:cSld name="Custom_Four_Boxe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1" type="ftr"/>
          </p:nvPr>
        </p:nvSpPr>
        <p:spPr>
          <a:xfrm>
            <a:off x="1333500" y="4912520"/>
            <a:ext cx="64770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8102430" y="4914900"/>
            <a:ext cx="7620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98989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457202" y="800100"/>
            <a:ext cx="40332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08" name="Google Shape;108;p22"/>
          <p:cNvSpPr txBox="1"/>
          <p:nvPr>
            <p:ph idx="2" type="body"/>
          </p:nvPr>
        </p:nvSpPr>
        <p:spPr>
          <a:xfrm>
            <a:off x="4645481" y="800100"/>
            <a:ext cx="41175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3" type="body"/>
          </p:nvPr>
        </p:nvSpPr>
        <p:spPr>
          <a:xfrm>
            <a:off x="4645477" y="2641146"/>
            <a:ext cx="41175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4" type="body"/>
          </p:nvPr>
        </p:nvSpPr>
        <p:spPr>
          <a:xfrm>
            <a:off x="454481" y="2647270"/>
            <a:ext cx="40332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30200" lvl="1" marL="914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17500" lvl="2" marL="13716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11150" lvl="3" marL="18288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11150" lvl="4" marL="2286000" marR="0" rtl="0" algn="l"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cxnSp>
        <p:nvCxnSpPr>
          <p:cNvPr id="111" name="Google Shape;111;p22"/>
          <p:cNvCxnSpPr/>
          <p:nvPr/>
        </p:nvCxnSpPr>
        <p:spPr>
          <a:xfrm>
            <a:off x="381000" y="630076"/>
            <a:ext cx="8382000" cy="1200"/>
          </a:xfrm>
          <a:prstGeom prst="straightConnector1">
            <a:avLst/>
          </a:prstGeom>
          <a:noFill/>
          <a:ln cap="flat" cmpd="sng" w="22225">
            <a:solidFill>
              <a:srgbClr val="0F5E9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2" name="Google Shape;11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4414" y="97655"/>
            <a:ext cx="814078" cy="49130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/>
          <p:nvPr>
            <p:ph type="ctrTitle"/>
          </p:nvPr>
        </p:nvSpPr>
        <p:spPr>
          <a:xfrm>
            <a:off x="1619250" y="113564"/>
            <a:ext cx="71436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None/>
              <a:defRPr b="0" i="0" sz="24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ITLE_AND_TWO_COLUMNS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idx="1" type="body"/>
          </p:nvPr>
        </p:nvSpPr>
        <p:spPr>
          <a:xfrm>
            <a:off x="457200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692275" y="241575"/>
            <a:ext cx="39945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AND_TWO_COLUMNS_1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idx="1" type="body"/>
          </p:nvPr>
        </p:nvSpPr>
        <p:spPr>
          <a:xfrm>
            <a:off x="2508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2" type="body"/>
          </p:nvPr>
        </p:nvSpPr>
        <p:spPr>
          <a:xfrm>
            <a:off x="6063675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6"/>
          <p:cNvSpPr txBox="1"/>
          <p:nvPr>
            <p:ph idx="3" type="body"/>
          </p:nvPr>
        </p:nvSpPr>
        <p:spPr>
          <a:xfrm>
            <a:off x="3157350" y="241575"/>
            <a:ext cx="2829300" cy="4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457200" y="233438"/>
            <a:ext cx="8229600" cy="46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tiobe.com/tiobe-index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Module: Memory Errors</a:t>
            </a:r>
            <a:endParaRPr/>
          </a:p>
        </p:txBody>
      </p:sp>
      <p:sp>
        <p:nvSpPr>
          <p:cNvPr id="119" name="Google Shape;119;p23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Yan Shoshitaishvili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Arizona State University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beginning...</a:t>
            </a:r>
            <a:endParaRPr/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were originally programmed through direct input of machine code.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ibm701.jpg" id="126" name="Google Shape;126;p24"/>
          <p:cNvPicPr preferRelativeResize="0"/>
          <p:nvPr/>
        </p:nvPicPr>
        <p:blipFill rotWithShape="1">
          <a:blip r:embed="rId3">
            <a:alphaModFix/>
          </a:blip>
          <a:srcRect b="0" l="0" r="0" t="5096"/>
          <a:stretch/>
        </p:blipFill>
        <p:spPr>
          <a:xfrm rot="2">
            <a:off x="913023" y="1800323"/>
            <a:ext cx="7317955" cy="3221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beginning...</a:t>
            </a:r>
            <a:endParaRPr/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457200" y="1200150"/>
            <a:ext cx="4681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1952, Grace Hopper proposed one the fi</a:t>
            </a:r>
            <a:r>
              <a:rPr lang="en"/>
              <a:t>rst compil</a:t>
            </a:r>
            <a:r>
              <a:rPr lang="en"/>
              <a:t>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Problem: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early compilers created inefficient code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Problem 2: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early computers were very slow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5"/>
          <p:cNvPicPr preferRelativeResize="0"/>
          <p:nvPr/>
        </p:nvPicPr>
        <p:blipFill rotWithShape="1">
          <a:blip r:embed="rId3">
            <a:alphaModFix/>
          </a:blip>
          <a:srcRect b="0" l="2657" r="0" t="0"/>
          <a:stretch/>
        </p:blipFill>
        <p:spPr>
          <a:xfrm>
            <a:off x="5138450" y="0"/>
            <a:ext cx="40055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beginning...</a:t>
            </a:r>
            <a:endParaRPr/>
          </a:p>
        </p:txBody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457200" y="1200150"/>
            <a:ext cx="3733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1972, Dennis Ritchie created 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was specifically designed to: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by </a:t>
            </a: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reasonably portable</a:t>
            </a:r>
            <a:r>
              <a:rPr lang="en" sz="1400"/>
              <a:t> across computer architectures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provide developers with </a:t>
            </a:r>
            <a:r>
              <a:rPr b="1" lang="en" sz="1400">
                <a:latin typeface="Roboto"/>
                <a:ea typeface="Roboto"/>
                <a:cs typeface="Roboto"/>
                <a:sym typeface="Roboto"/>
              </a:rPr>
              <a:t>low-level control</a:t>
            </a:r>
            <a:r>
              <a:rPr lang="en" sz="1400"/>
              <a:t> of memory access, etc.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practice, C maps closely and effectively to assembly, with few runtime surprises.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great power...</a:t>
            </a:r>
            <a:endParaRPr/>
          </a:p>
        </p:txBody>
      </p:sp>
      <p:pic>
        <p:nvPicPr>
          <p:cNvPr id="140" name="Google Shape;1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8445" y="-1"/>
            <a:ext cx="400555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Since then...</a:t>
            </a:r>
            <a:endParaRPr/>
          </a:p>
        </p:txBody>
      </p:sp>
      <p:sp>
        <p:nvSpPr>
          <p:cNvPr id="146" name="Google Shape;146;p2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(simplified) timeline: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1970s: </a:t>
            </a:r>
            <a:r>
              <a:rPr lang="en" sz="1400"/>
              <a:t>C is developed, maps almost directly to assembly (security implications).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1980s: </a:t>
            </a:r>
            <a:r>
              <a:rPr lang="en" sz="1400"/>
              <a:t>Focus on features, C++ developed, compiled languages still dangerous.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1990s: </a:t>
            </a:r>
            <a:r>
              <a:rPr lang="en" sz="1400"/>
              <a:t>B</a:t>
            </a:r>
            <a:r>
              <a:rPr lang="en" sz="1400"/>
              <a:t>irth of modern VM-based languages. Mainstream compiled languages still dangerous.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2000s: </a:t>
            </a:r>
            <a:r>
              <a:rPr lang="en" sz="1400"/>
              <a:t>Rise of JIT to improve VM-based/interpreted languages. Compiled languages still dangerous.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2010s: </a:t>
            </a:r>
            <a:r>
              <a:rPr lang="en" sz="1400"/>
              <a:t>Finally exploring mainstream memory-safe compiled languages (i.e., Rust).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result</a:t>
            </a:r>
            <a:r>
              <a:rPr lang="en"/>
              <a:t>...</a:t>
            </a:r>
            <a:endParaRPr/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astonishing amount of software has been developed in languages with no memory safety!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is </a:t>
            </a:r>
            <a:r>
              <a:rPr i="1" lang="en"/>
              <a:t>still</a:t>
            </a:r>
            <a:r>
              <a:rPr lang="en"/>
              <a:t> the most popular programming language according to some metrics.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 is 4th most popular and the fastest growing!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was the fastest growing language in terms of</a:t>
            </a:r>
            <a:r>
              <a:rPr lang="en"/>
              <a:t> popularity as recently as 2017</a:t>
            </a:r>
            <a:r>
              <a:rPr lang="en"/>
              <a:t>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/>
              </a:rPr>
              <a:t>https://www.tiobe.com/tiobe-index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What's the problem with C?</a:t>
            </a:r>
            <a:endParaRPr/>
          </a:p>
        </p:txBody>
      </p:sp>
      <p:sp>
        <p:nvSpPr>
          <p:cNvPr id="158" name="Google Shape;158;p29"/>
          <p:cNvSpPr txBox="1"/>
          <p:nvPr>
            <p:ph idx="1" type="body"/>
          </p:nvPr>
        </p:nvSpPr>
        <p:spPr>
          <a:xfrm>
            <a:off x="457200" y="1200150"/>
            <a:ext cx="83007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1968, we start seeing concerns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memory corruption.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one of the first papers proposing memory isolation between processes, Graham, et al. muse (paraphrased):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"What if a program allows someone to overwrite memory they're not supposed to?"</a:t>
            </a:r>
            <a:endParaRPr/>
          </a:p>
        </p:txBody>
      </p:sp>
      <p:sp>
        <p:nvSpPr>
          <p:cNvPr id="159" name="Google Shape;159;p29"/>
          <p:cNvSpPr txBox="1"/>
          <p:nvPr/>
        </p:nvSpPr>
        <p:spPr>
          <a:xfrm>
            <a:off x="4918150" y="205975"/>
            <a:ext cx="40449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Robert Graham.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"Protection in an information processing utility."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Communications of the ACM, 1968.</a:t>
            </a:r>
            <a:endParaRPr sz="18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module...</a:t>
            </a:r>
            <a:endParaRPr/>
          </a:p>
        </p:txBody>
      </p:sp>
      <p:sp>
        <p:nvSpPr>
          <p:cNvPr id="165" name="Google Shape;165;p3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take a first glance several types of common "memory corruption" issues, and investigate how they can be used by attackers to circumvent system security.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Then, we'll look at some common mitigations.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ashvili 2017.08b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